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1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59" autoAdjust="0"/>
    <p:restoredTop sz="98754" autoAdjust="0"/>
  </p:normalViewPr>
  <p:slideViewPr>
    <p:cSldViewPr showGuides="1">
      <p:cViewPr>
        <p:scale>
          <a:sx n="83" d="100"/>
          <a:sy n="83" d="100"/>
        </p:scale>
        <p:origin x="-2011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05ACD1-B838-4A98-B872-2BF57C0C99C1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FE4BA2-784C-4919-BB0E-8ACFB7E723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678443"/>
            <a:ext cx="7772400" cy="3664957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Basrah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Pharmacy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Pharmaceutical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Chemistry</a:t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stage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</a:t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effectLst/>
              </a:rPr>
              <a:t/>
            </a:r>
            <a:br>
              <a:rPr lang="en-US" sz="1800" b="1" dirty="0" smtClean="0">
                <a:effectLst/>
              </a:rPr>
            </a:br>
            <a:r>
              <a:rPr lang="en-US" sz="2000" b="1" dirty="0" smtClean="0">
                <a:effectLst/>
              </a:rPr>
              <a:t/>
            </a:r>
            <a:br>
              <a:rPr lang="en-US" sz="2000" b="1" dirty="0" smtClean="0">
                <a:effectLst/>
              </a:rPr>
            </a:br>
            <a:r>
              <a:rPr lang="en-US" sz="2000" b="1" dirty="0" smtClean="0">
                <a:effectLst/>
              </a:rPr>
              <a:t> </a:t>
            </a:r>
            <a:r>
              <a:rPr lang="en-US" sz="4400" b="1" dirty="0">
                <a:effectLst/>
              </a:rPr>
              <a:t/>
            </a:r>
            <a:br>
              <a:rPr lang="en-US" sz="4400" b="1" dirty="0">
                <a:effectLst/>
              </a:rPr>
            </a:br>
            <a:r>
              <a:rPr lang="en-US" sz="4400" b="1" dirty="0" smtClean="0">
                <a:solidFill>
                  <a:srgbClr val="2F5897">
                    <a:lumMod val="50000"/>
                  </a:srgbClr>
                </a:solidFill>
                <a:effectLst/>
                <a:latin typeface="Algerian" pitchFamily="82" charset="0"/>
                <a:ea typeface="Calibri"/>
                <a:cs typeface="Arial"/>
              </a:rPr>
              <a:t>Laboratory of Analytical chemistry</a:t>
            </a:r>
            <a:endParaRPr lang="en-US" sz="44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1"/>
            <a:ext cx="1034697" cy="101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00" y="533402"/>
            <a:ext cx="1094400" cy="10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29200"/>
            <a:ext cx="472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marL="0" lvl="3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Balance 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measuring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mass.</a:t>
            </a:r>
          </a:p>
          <a:p>
            <a:pPr marL="0" lvl="3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3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Beaker :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to hold, mix and heat liquids.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Conical flask : 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for carrying out volumetric titrations, storage of liquids and mixing of solutions.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volumetric flask 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in the preparation of solutions.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11" y="108337"/>
            <a:ext cx="9999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315878"/>
            <a:ext cx="1322867" cy="9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مستقيم 4"/>
          <p:cNvCxnSpPr/>
          <p:nvPr/>
        </p:nvCxnSpPr>
        <p:spPr>
          <a:xfrm>
            <a:off x="762000" y="1524000"/>
            <a:ext cx="746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66" y="1752600"/>
            <a:ext cx="93480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رابط مستقيم 3"/>
          <p:cNvCxnSpPr/>
          <p:nvPr/>
        </p:nvCxnSpPr>
        <p:spPr>
          <a:xfrm>
            <a:off x="762000" y="2895600"/>
            <a:ext cx="746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55" y="3411417"/>
            <a:ext cx="108236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رابط مستقيم 10"/>
          <p:cNvCxnSpPr/>
          <p:nvPr/>
        </p:nvCxnSpPr>
        <p:spPr>
          <a:xfrm>
            <a:off x="762000" y="4762501"/>
            <a:ext cx="74676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11" y="5105400"/>
            <a:ext cx="1049338" cy="14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1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Burette :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to measure the volume of a liquid in titrations.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Graduated Cylinder :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to measure a precise volume of a liquid.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Funnel :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for separating solid substances from solution, use for filtering.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9979" y="228600"/>
            <a:ext cx="111299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رابط مستقيم 5"/>
          <p:cNvCxnSpPr/>
          <p:nvPr/>
        </p:nvCxnSpPr>
        <p:spPr>
          <a:xfrm>
            <a:off x="609600" y="2057400"/>
            <a:ext cx="792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4102" y="2238375"/>
            <a:ext cx="758428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رابط مستقيم 21"/>
          <p:cNvCxnSpPr/>
          <p:nvPr/>
        </p:nvCxnSpPr>
        <p:spPr>
          <a:xfrm>
            <a:off x="533400" y="3810000"/>
            <a:ext cx="784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19" y="4724400"/>
            <a:ext cx="1560658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Pipette :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to transport a measured volume of liquid.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Watch Glass :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to hold solids while they are being weighed or to cover beaker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Clamp :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for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hold lab glassware and other equipment in place.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56" y="533400"/>
            <a:ext cx="1389221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34" y="2667000"/>
            <a:ext cx="1551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مستقيم 6"/>
          <p:cNvCxnSpPr/>
          <p:nvPr/>
        </p:nvCxnSpPr>
        <p:spPr>
          <a:xfrm>
            <a:off x="685800" y="1752600"/>
            <a:ext cx="7696200" cy="38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57" y="4552950"/>
            <a:ext cx="1163144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رابط مستقيم 15"/>
          <p:cNvCxnSpPr/>
          <p:nvPr/>
        </p:nvCxnSpPr>
        <p:spPr>
          <a:xfrm>
            <a:off x="533400" y="3952875"/>
            <a:ext cx="76478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>
            <a:off x="1600200" y="6477000"/>
            <a:ext cx="5805296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Laboratory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of Analytical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chemistry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 of experiments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 Safety measures and glassware.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 Volumetric titration and respective mathematical expressions.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Preparation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Na</a:t>
            </a:r>
            <a:r>
              <a:rPr lang="en-US" sz="20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solution ( how to weigh a chemical substance and make a solution).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4-Neutralization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titration (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acid-base titration).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Standardization of Hydrochloric acid (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with standard Sodium Carbonate (Na</a:t>
            </a:r>
            <a:r>
              <a:rPr lang="en-US" sz="2000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524000" y="6400800"/>
            <a:ext cx="6096000" cy="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Standardization of Sodium hydroxide (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with Hydrochloric acid (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Determination of percentage of Acetic acid in a Vinegar sample.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5-Precipitations titration.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6-Oxidation-redaction titration ( redox titration ).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7-Complexemetric titration.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98897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Steps of Report Writing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experiment :- …….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Aim of experiment :- ………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 of experiment:-            /         / 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Name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students:      </a:t>
            </a:r>
          </a:p>
          <a:p>
            <a:pPr lvl="0"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……….</a:t>
            </a:r>
          </a:p>
          <a:p>
            <a:pPr lvl="0"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………. </a:t>
            </a:r>
          </a:p>
          <a:p>
            <a:pPr lvl="0"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……….                                          </a:t>
            </a:r>
          </a:p>
          <a:p>
            <a:pPr>
              <a:lnSpc>
                <a:spcPct val="120000"/>
              </a:lnSpc>
            </a:pPr>
            <a:r>
              <a:rPr lang="en-US" sz="2000" b="1" u="db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lnSpc>
                <a:spcPct val="120000"/>
              </a:lnSpc>
            </a:pPr>
            <a:r>
              <a:rPr lang="en-US" sz="2000" b="1" u="db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Chemicals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>
              <a:lnSpc>
                <a:spcPct val="120000"/>
              </a:lnSpc>
            </a:pPr>
            <a:r>
              <a:rPr lang="en-US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Tools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0373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1" u="db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Procedure 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</a:p>
          <a:p>
            <a:pPr>
              <a:lnSpc>
                <a:spcPct val="120000"/>
              </a:lnSpc>
            </a:pPr>
            <a:r>
              <a:rPr lang="en-US" sz="2000" b="1" u="db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ar-IQ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000" b="1" u="db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Discussion for the result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pPr>
              <a:lnSpc>
                <a:spcPct val="120000"/>
              </a:lnSpc>
            </a:pPr>
            <a:r>
              <a:rPr lang="en-US" sz="2000" b="1" u="db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 information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000" b="1" u="db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</a:p>
          <a:p>
            <a:pPr>
              <a:lnSpc>
                <a:spcPct val="120000"/>
              </a:lnSpc>
            </a:pPr>
            <a:r>
              <a:rPr lang="en-US" sz="2000" b="1" u="db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                    Lecturer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Jumana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N. Al-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Hajeri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3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Times New Roman" pitchFamily="18" charset="0"/>
              </a:rPr>
              <a:t>Laboratory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Times New Roman" pitchFamily="18" charset="0"/>
              </a:rPr>
              <a:t>Safety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Times New Roman" pitchFamily="18" charset="0"/>
              </a:rPr>
              <a:t>Rules,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Times New Roman" pitchFamily="18" charset="0"/>
              </a:rPr>
              <a:t>Procedures and Regulation</a:t>
            </a:r>
            <a:endParaRPr lang="en-US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Introduction: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Arial"/>
              </a:rPr>
              <a:t>Laboratory safety rules are major aspect of every lab.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Arial"/>
              </a:rPr>
              <a:t>Each student in lab must follow specific safety rules and procedures.</a:t>
            </a:r>
          </a:p>
          <a:p>
            <a:endParaRPr lang="en-US" b="1" spc="-150" dirty="0" smtClean="0">
              <a:solidFill>
                <a:schemeClr val="tx1"/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b="1" spc="-150" dirty="0" smtClean="0">
                <a:solidFill>
                  <a:schemeClr val="accent3"/>
                </a:solidFill>
                <a:latin typeface="Times New Roman"/>
                <a:cs typeface="Arial"/>
              </a:rPr>
              <a:t>   Why is lab safety important?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/>
                <a:cs typeface="Arial"/>
              </a:rPr>
              <a:t>Lab safety rules and symbols are needed so that students do not injure themselves or their classmates.</a:t>
            </a:r>
            <a:endParaRPr lang="en-US" b="1" dirty="0">
              <a:solidFill>
                <a:schemeClr val="accent3"/>
              </a:solidFill>
              <a:latin typeface="Times New Roman"/>
              <a:cs typeface="Arial"/>
            </a:endParaRPr>
          </a:p>
          <a:p>
            <a:endParaRPr lang="en-US" sz="2000" b="1" dirty="0" smtClean="0">
              <a:solidFill>
                <a:schemeClr val="tx1"/>
              </a:solidFill>
              <a:latin typeface="Times New Roman"/>
              <a:cs typeface="Arial"/>
            </a:endParaRPr>
          </a:p>
          <a:p>
            <a:endParaRPr lang="en-US" sz="2000" b="1" dirty="0">
              <a:solidFill>
                <a:schemeClr val="tx1"/>
              </a:solidFill>
              <a:latin typeface="Times New Roman"/>
              <a:cs typeface="Arial"/>
            </a:endParaRPr>
          </a:p>
          <a:p>
            <a:endParaRPr lang="en-US" sz="2000" b="1" dirty="0" smtClean="0">
              <a:solidFill>
                <a:schemeClr val="tx1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82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Lab Safety Rules</a:t>
            </a:r>
          </a:p>
          <a:p>
            <a:pPr marL="0" indent="0" algn="ctr">
              <a:buNone/>
            </a:pP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Arial"/>
              </a:rPr>
              <a:t>Rule1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Arial"/>
              </a:rPr>
              <a:t>:-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Arial"/>
              </a:rPr>
              <a:t>Know the location of all lab safety equipment, including the fire extinguisher, fire blanket,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Arial"/>
              </a:rPr>
              <a:t>first aid 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Arial"/>
              </a:rPr>
              <a:t>kit, safety shower and eyewash station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Arial"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/>
              <a:cs typeface="Arial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Rule2 :-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Wear safety goggles, lab coat, gloves, mask and covered shoes when working, they offer additional protection against heat, flames and chemicals splash or spill.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895599" cy="15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93" y="5600700"/>
            <a:ext cx="178209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86" y="5410200"/>
            <a:ext cx="192077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Arial"/>
              </a:rPr>
              <a:t>Rule3 :-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cs typeface="Arial"/>
              </a:rPr>
              <a:t>All chemicals in the lab are considered dangerous. Do not touch, taste or smell any chemical unless specifically instructed to do so.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Never use mouth suction to fill a pipette.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Rule4 :-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Don’t eat or drink in the laboratory.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Rule5 :-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Check the label on chemical bottles before use.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Rule6 :-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Take good care when transferring acids and other chemicals from one part of the lab to another.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438400"/>
            <a:ext cx="127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3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599" y="609600"/>
            <a:ext cx="7924801" cy="56197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afety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ata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heets (MSDS):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Include: Name of material,, Toxicity,, Storage,, Spill,, The first aid…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8" y="2322368"/>
            <a:ext cx="3856082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41" y="2266950"/>
            <a:ext cx="4495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Rule7 :-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 any accident (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spill,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breakage,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etc.)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injury (cut, burn,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etc.)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your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supervisor.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Rule8 :-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tidy while working, Keep your work area clean and free of unnecessary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books,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papers, coats, bags and equipment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an experiment is completed, clean and return all equipment to its proper place as instructed by your supervisor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3429000" cy="153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ضرب 5"/>
          <p:cNvSpPr/>
          <p:nvPr/>
        </p:nvSpPr>
        <p:spPr>
          <a:xfrm>
            <a:off x="5922817" y="4273131"/>
            <a:ext cx="623455" cy="59773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34474"/>
            <a:ext cx="3581400" cy="147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Rule9 :-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Dispose the lab waste properly.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Rule10 :-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nplug all electrical sources for all devices after finishing work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1"/>
            <a:ext cx="213274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3410803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2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7526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Safety Symbols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Signs)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9031" y="4572000"/>
            <a:ext cx="993419" cy="117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5843"/>
            <a:ext cx="1009650" cy="11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21" y="4572000"/>
            <a:ext cx="989419" cy="11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27" y="2438400"/>
            <a:ext cx="969063" cy="114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4343400" cy="438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Laboratory Glassware and instruments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474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2017</TotalTime>
  <Words>552</Words>
  <Application>Microsoft Office PowerPoint</Application>
  <PresentationFormat>عرض على الشاشة (3:4)‏</PresentationFormat>
  <Paragraphs>121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مدير تنفيذي</vt:lpstr>
      <vt:lpstr>University Of Basrah  College Of Pharmacy  Department Of Pharmaceutical Chemistry   1st stage 1st Semester 2022-2023     Laboratory of Analytical chemistry</vt:lpstr>
      <vt:lpstr>Laboratory Safety Rules, Procedures and Regulation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Lab Safety Symbols (Signs) </vt:lpstr>
      <vt:lpstr>Laboratory Glassware and instruments</vt:lpstr>
      <vt:lpstr>عرض تقديمي في PowerPoint</vt:lpstr>
      <vt:lpstr>عرض تقديمي في PowerPoint</vt:lpstr>
      <vt:lpstr>عرض تقديمي في PowerPoint</vt:lpstr>
      <vt:lpstr>   </vt:lpstr>
      <vt:lpstr>عرض تقديمي في PowerPoint</vt:lpstr>
      <vt:lpstr>عرض تقديمي في PowerPoint</vt:lpstr>
      <vt:lpstr>عرض تقديمي في PowerPoint</vt:lpstr>
    </vt:vector>
  </TitlesOfParts>
  <Company>Shamfuture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Shamfuture</dc:creator>
  <cp:lastModifiedBy>Maher</cp:lastModifiedBy>
  <cp:revision>179</cp:revision>
  <dcterms:created xsi:type="dcterms:W3CDTF">2022-11-08T21:19:21Z</dcterms:created>
  <dcterms:modified xsi:type="dcterms:W3CDTF">2022-11-26T15:23:29Z</dcterms:modified>
</cp:coreProperties>
</file>